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Average"/>
      <p:regular r:id="rId32"/>
    </p:embeddedFont>
    <p:embeddedFont>
      <p:font typeface="Old Standard TT"/>
      <p:regular r:id="rId33"/>
      <p:bold r:id="rId34"/>
      <p:italic r:id="rId35"/>
    </p:embeddedFont>
    <p:embeddedFont>
      <p:font typeface="Oswald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74E26C-2CF7-4828-9225-29E3C1CCCC1F}">
  <a:tblStyle styleId="{9974E26C-2CF7-4828-9225-29E3C1CCCC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OldStandardTT-regular.fntdata"/><Relationship Id="rId10" Type="http://schemas.openxmlformats.org/officeDocument/2006/relationships/slide" Target="slides/slide3.xml"/><Relationship Id="rId32" Type="http://schemas.openxmlformats.org/officeDocument/2006/relationships/font" Target="fonts/Average-regular.fntdata"/><Relationship Id="rId13" Type="http://schemas.openxmlformats.org/officeDocument/2006/relationships/slide" Target="slides/slide6.xml"/><Relationship Id="rId35" Type="http://schemas.openxmlformats.org/officeDocument/2006/relationships/font" Target="fonts/OldStandardTT-italic.fntdata"/><Relationship Id="rId12" Type="http://schemas.openxmlformats.org/officeDocument/2006/relationships/slide" Target="slides/slide5.xml"/><Relationship Id="rId34" Type="http://schemas.openxmlformats.org/officeDocument/2006/relationships/font" Target="fonts/OldStandardTT-bold.fntdata"/><Relationship Id="rId15" Type="http://schemas.openxmlformats.org/officeDocument/2006/relationships/slide" Target="slides/slide8.xml"/><Relationship Id="rId37" Type="http://schemas.openxmlformats.org/officeDocument/2006/relationships/font" Target="fonts/Oswald-bold.fntdata"/><Relationship Id="rId14" Type="http://schemas.openxmlformats.org/officeDocument/2006/relationships/slide" Target="slides/slide7.xml"/><Relationship Id="rId36" Type="http://schemas.openxmlformats.org/officeDocument/2006/relationships/font" Target="fonts/Oswald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57a5958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57a5958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b5f642b6e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b5f642b6e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File System -  -Sistemas de arquivos </a:t>
            </a:r>
            <a:r>
              <a:rPr lang="en"/>
              <a:t>distribuídos</a:t>
            </a:r>
            <a:r>
              <a:rPr lang="en"/>
              <a:t> e </a:t>
            </a:r>
            <a:r>
              <a:rPr lang="en"/>
              <a:t>Tolerante a falhas  -  varias pequenas máquinas tem maior prob. De falhar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Mapreduce - Técnica de programação paralela que define um modelo </a:t>
            </a:r>
            <a:r>
              <a:rPr lang="en"/>
              <a:t>a partir</a:t>
            </a:r>
            <a:r>
              <a:rPr lang="en"/>
              <a:t> de duas operações map e reduce.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b5f642b6e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6b5f642b6e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File System - Tolerante a falhas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Mapreduce - Técnica de programação paralela que define um modelo a partir de duas operações map e reduce.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b5f642b6e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b5f642b6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File System - Tolerante a falhas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Mapreduce - Técnica de programação paralela que define um modelo a partir de duas operações map e reduce.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b5f642b6e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6b5f642b6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File System - Tolerante a falhas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Mapreduce - Técnica de programação paralela que define um modelo a partir de duas operações map e reduce.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b5f642b6e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b5f642b6e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Map- mapear fragmentos dos dados de entrada a uma chave identificadora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Reduce: processar todos os fragmentos que compartilham a mesma chave.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b5f642b6e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b5f642b6e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Map- mapear fragmentos dos dados de entrada a uma chave identificadora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Reduce: processar todos os fragmentos que compartilham a mesma chave.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6b5f642b6e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6b5f642b6e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começou em 2012. A grande diferença e que trabalha em </a:t>
            </a:r>
            <a:r>
              <a:rPr lang="en"/>
              <a:t>memória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b5f642b6e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b5f642b6e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começou em 2012. A grande diferença e que trabalha em memória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b5f642b6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b5f642b6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começou em 2012. A grande diferença e que trabalha em memória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b5f642b6e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b5f642b6e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b5f642b6e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b5f642b6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b5f642b6e_3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b5f642b6e_3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formato de arquivo parquet é independente de linguagem de programação.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Armazena valores por coluna e não por linha, essa forma traz mais precisão na hora de acessar os dados.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6b5f642b6e_3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6b5f642b6e_3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 linha é necessário percorrer bem mais dados para se chegar ao resultado de um select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 coluna essa busca é bem mais rápida por conta de como os arquivos estão dispostos, isso é um dos conceito chaves da eficiência do formato colunar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Outra vantagem e que pode-se ter uma melhor compressão dos dados </a:t>
            </a:r>
            <a:r>
              <a:rPr lang="en"/>
              <a:t>já</a:t>
            </a:r>
            <a:r>
              <a:rPr lang="en"/>
              <a:t> que eles estão agrupados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b5f642b6e_3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b5f642b6e_3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Agrupa os dados, o que faz ter melhor eficiencia em trabalho com o hardware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6b5f642b6e_3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6b5f642b6e_3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6b5f642b6e_3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6b5f642b6e_3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b5f642b6e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b5f642b6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b5f642b6e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b5f642b6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b5f642b6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b5f642b6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Importante extrair valor!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b5f642b6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b5f642b6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estruturadas – aquelas que possuem algum padrão ou formato que pode ser usado na sua leitura e extração dos dados. Dados de bancos de dados, sistemas legados, arquivos texto (sejam csv, txt ou XML).</a:t>
            </a:r>
            <a:endParaRPr sz="1200">
              <a:solidFill>
                <a:srgbClr val="444444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não estruturadas – não possuem um formato padronizado para leitura, podem ser arquivos Word, Páginas de Internet/Intranet, Vídeos, áudios, entre outros.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b5f642b6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b5f642b6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estruturadas – aquelas que possuem algum padrão ou formato que pode ser usado na sua leitura e extração dos dados. Dados de bancos de dados, sistemas legados, arquivos texto (sejam csv, txt ou XML).</a:t>
            </a:r>
            <a:endParaRPr sz="1200">
              <a:solidFill>
                <a:srgbClr val="444444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não estruturadas – não possuem um formato padronizado para leitura, podem ser arquivos Word, Páginas de Internet/Intranet, Vídeos, áudios, entre outros.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b5f642b6e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b5f642b6e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estruturadas – aquelas que possuem algum padrão ou formato que pode ser usado na sua leitura e extração dos dados. Dados de bancos de dados, sistemas legados, arquivos texto (sejam csv, txt ou XML).</a:t>
            </a:r>
            <a:endParaRPr sz="1200">
              <a:solidFill>
                <a:srgbClr val="444444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não estruturadas – não possuem um formato padronizado para leitura, podem ser arquivos Word, Páginas de Internet/Intranet, Vídeos, áudios, entre outros.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b5f642b6e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b5f642b6e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estruturadas – aquelas que possuem algum padrão ou formato que pode ser usado na sua leitura e extração dos dados. Dados de bancos de dados, sistemas legados, arquivos texto (sejam csv, txt ou XML).</a:t>
            </a:r>
            <a:endParaRPr sz="1200">
              <a:solidFill>
                <a:srgbClr val="444444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Char char="●"/>
            </a:pPr>
            <a:r>
              <a:rPr lang="en" sz="1200">
                <a:solidFill>
                  <a:srgbClr val="444444"/>
                </a:solidFill>
              </a:rPr>
              <a:t>Informações não estruturadas – não possuem um formato padronizado para leitura, podem ser arquivos Word, Páginas de Internet/Intranet, Vídeos, áudios, entre outros.</a:t>
            </a:r>
            <a:endParaRPr sz="12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b="0" i="0" sz="18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5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62" name="Google Shape;62;p15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1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3" name="Google Shape;93;p2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" name="Google Shape;94;p22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24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b="0" i="0" sz="30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08" name="Google Shape;108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b="0" i="0" sz="18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 b="0" i="0" sz="1400" u="none" cap="none" strike="noStrik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idx="1" type="subTitle"/>
          </p:nvPr>
        </p:nvSpPr>
        <p:spPr>
          <a:xfrm>
            <a:off x="595050" y="2198675"/>
            <a:ext cx="7801500" cy="13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</a:rPr>
              <a:t>INTRODUÇÃO A MANIPULAÇÃO DE BIG DATA COM R</a:t>
            </a:r>
            <a:endParaRPr b="1" sz="3600">
              <a:solidFill>
                <a:schemeClr val="lt1"/>
              </a:solidFill>
            </a:endParaRPr>
          </a:p>
        </p:txBody>
      </p:sp>
      <p:sp>
        <p:nvSpPr>
          <p:cNvPr id="117" name="Google Shape;117;p27"/>
          <p:cNvSpPr txBox="1"/>
          <p:nvPr/>
        </p:nvSpPr>
        <p:spPr>
          <a:xfrm>
            <a:off x="595050" y="2198675"/>
            <a:ext cx="78015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INTRODUÇÃO AOS CONCE</a:t>
            </a:r>
            <a:r>
              <a:rPr b="1" lang="en" sz="36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ITOS DE</a:t>
            </a:r>
            <a:r>
              <a:rPr b="1" lang="en" sz="3600">
                <a:solidFill>
                  <a:srgbClr val="37474F"/>
                </a:solidFill>
                <a:latin typeface="Average"/>
                <a:ea typeface="Average"/>
                <a:cs typeface="Average"/>
                <a:sym typeface="Average"/>
              </a:rPr>
              <a:t> SPARK</a:t>
            </a:r>
            <a:endParaRPr b="1" sz="3600">
              <a:solidFill>
                <a:srgbClr val="37474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8" name="Google Shape;118;p27"/>
          <p:cNvSpPr txBox="1"/>
          <p:nvPr/>
        </p:nvSpPr>
        <p:spPr>
          <a:xfrm>
            <a:off x="595050" y="3845875"/>
            <a:ext cx="7699200" cy="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E9E9E"/>
                </a:solidFill>
                <a:latin typeface="Average"/>
                <a:ea typeface="Average"/>
                <a:cs typeface="Average"/>
                <a:sym typeface="Average"/>
              </a:rPr>
              <a:t>Juracy Bertoldo</a:t>
            </a:r>
            <a:endParaRPr b="1" sz="2000">
              <a:solidFill>
                <a:srgbClr val="9E9E9E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9E9E9E"/>
                </a:solidFill>
                <a:latin typeface="Average"/>
                <a:ea typeface="Average"/>
                <a:cs typeface="Average"/>
                <a:sym typeface="Average"/>
              </a:rPr>
              <a:t>Gabriela L. Borges</a:t>
            </a:r>
            <a:endParaRPr b="1" sz="2000">
              <a:solidFill>
                <a:srgbClr val="9E9E9E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9" name="Google Shape;119;p27"/>
          <p:cNvCxnSpPr/>
          <p:nvPr/>
        </p:nvCxnSpPr>
        <p:spPr>
          <a:xfrm>
            <a:off x="717425" y="3680975"/>
            <a:ext cx="7665000" cy="0"/>
          </a:xfrm>
          <a:prstGeom prst="straightConnector1">
            <a:avLst/>
          </a:prstGeom>
          <a:noFill/>
          <a:ln cap="flat" cmpd="sng" w="19050">
            <a:solidFill>
              <a:srgbClr val="64FFDA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91" name="Google Shape;191;p36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Ferramentas para Big Data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3" name="Google Shape;193;p36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GFS - Google 2003</a:t>
            </a:r>
            <a:br>
              <a:rPr lang="en" sz="1800">
                <a:latin typeface="Average"/>
                <a:ea typeface="Average"/>
                <a:cs typeface="Average"/>
                <a:sym typeface="Average"/>
              </a:rPr>
            </a:b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MapReduce -  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Google 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2004</a:t>
            </a:r>
            <a:br>
              <a:rPr lang="en" sz="1800">
                <a:latin typeface="Average"/>
                <a:ea typeface="Average"/>
                <a:cs typeface="Average"/>
                <a:sym typeface="Average"/>
              </a:rPr>
            </a:b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Big Table - 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Google 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2006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99" name="Google Shape;199;p37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Ferramentas para Big Data  - Hadoop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37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Surgiu em 2006 no Yahoo,  foi utilizado o paper do google. 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HDFS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YARN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MapReduce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07" name="Google Shape;207;p38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HDFS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9" name="Google Shape;209;p38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10" name="Google Shape;2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300" y="2812213"/>
            <a:ext cx="6858000" cy="22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8"/>
          <p:cNvPicPr preferRelativeResize="0"/>
          <p:nvPr/>
        </p:nvPicPr>
        <p:blipFill rotWithShape="1">
          <a:blip r:embed="rId4">
            <a:alphaModFix/>
          </a:blip>
          <a:srcRect b="-2780" l="0" r="0" t="2780"/>
          <a:stretch/>
        </p:blipFill>
        <p:spPr>
          <a:xfrm>
            <a:off x="1090550" y="959088"/>
            <a:ext cx="5972175" cy="189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17" name="Google Shape;217;p39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MapReduce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9" name="Google Shape;219;p39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Average"/>
                <a:ea typeface="Average"/>
                <a:cs typeface="Average"/>
                <a:sym typeface="Average"/>
              </a:rPr>
              <a:t>Motivação: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Desenvolver software para ambientes distribuídos é tarefa complexa p, pois envolve uma série de conceitos e problemas. Ex: Comunicação  e sincronização entre processos.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12573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Caracteristicas: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Paralelização/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Coordenação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automática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Responsável pelo processamento dos dados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Inerentemente</a:t>
            </a: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 paralelo(Não é preciso nenhum tipo de programação extra para garantir a execução paralela)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Tolerância a falhas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●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Escalabilidade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25" name="Google Shape;225;p40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4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MapReduce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40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O paradigma de programação se inspira nas primitivas map e reduce.</a:t>
            </a:r>
            <a:br>
              <a:rPr lang="en" sz="1800">
                <a:latin typeface="Average"/>
                <a:ea typeface="Average"/>
                <a:cs typeface="Average"/>
                <a:sym typeface="Average"/>
              </a:rPr>
            </a:b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Tem basicamente dois tipos de nós : Mestre(Master) e Escravo(Worker)</a:t>
            </a:r>
            <a:br>
              <a:rPr lang="en" sz="1800">
                <a:latin typeface="Average"/>
                <a:ea typeface="Average"/>
                <a:cs typeface="Average"/>
                <a:sym typeface="Average"/>
              </a:rPr>
            </a:b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Utiliza sistema de arquivos distribuído </a:t>
            </a:r>
            <a:br>
              <a:rPr lang="en" sz="1800">
                <a:latin typeface="Average"/>
                <a:ea typeface="Average"/>
                <a:cs typeface="Average"/>
                <a:sym typeface="Average"/>
              </a:rPr>
            </a:b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AutoNum type="arabicPeriod"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Map e reduce tem como entrada uma tupla &lt;chave,valor&gt;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28575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33" name="Google Shape;233;p41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MapReduce - Contagem de palavras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5" name="Google Shape;235;p41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28575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6" name="Google Shape;23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27775"/>
            <a:ext cx="8304049" cy="377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42" name="Google Shape;242;p42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Apache Spark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4" name="Google Shape;244;p42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28575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45" name="Google Shape;24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959100"/>
            <a:ext cx="6289647" cy="367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51" name="Google Shape;251;p43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4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Apache Spark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3" name="Google Shape;253;p43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É uma ferramenta para processar grandes conjuntos de dados de forma paralela e distribuída. 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Criado em 2012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Estende</a:t>
            </a: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 o modelo de programação MapReduce.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Funciona In-Memory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Pode executar sobre o hadoop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Só executa a operação no final : Lazy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Linguagens</a:t>
            </a: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 de programação: Scala, Python, Java e R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en" sz="1600">
                <a:latin typeface="Average"/>
                <a:ea typeface="Average"/>
                <a:cs typeface="Average"/>
                <a:sym typeface="Average"/>
              </a:rPr>
              <a:t>Tem diversos componentes integrados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4" name="Google Shape;2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1850" y="3370675"/>
            <a:ext cx="3493650" cy="168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260" name="Google Shape;260;p44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Apache Spark vs Apache Hadoop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2" name="Google Shape;2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925" y="31950"/>
            <a:ext cx="2499075" cy="1437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63" name="Google Shape;263;p44"/>
          <p:cNvGraphicFramePr/>
          <p:nvPr/>
        </p:nvGraphicFramePr>
        <p:xfrm>
          <a:off x="371788" y="1766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{9974E26C-2CF7-4828-9225-29E3C1CCCC1F}</a:tableStyleId>
              </a:tblPr>
              <a:tblGrid>
                <a:gridCol w="3420400"/>
                <a:gridCol w="49800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Hadoop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Spark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Processamento linear de grandes conjuntos de dados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Processamento em memória torna spark 100 mais rápido (em disco até 10x mais rápido)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Projetado para processamento em lote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Permite processamento iterativo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Estrutura de computação de alta latência sem modo iterativo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Tem funções de aprendizado de máquina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Modelo complexo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Fácil de usar com operações de alto nível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Salva sempre os resultados intermediários no disco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Reduz operações em disco e utiliza memória para guardar resultados intermediários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>
            <p:ph type="title"/>
          </p:nvPr>
        </p:nvSpPr>
        <p:spPr>
          <a:xfrm>
            <a:off x="356050" y="119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Apache Spark vs Apache Hadoop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400" y="1458025"/>
            <a:ext cx="7151701" cy="333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5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5"/>
          <p:cNvSpPr txBox="1"/>
          <p:nvPr/>
        </p:nvSpPr>
        <p:spPr>
          <a:xfrm>
            <a:off x="7134650" y="4040000"/>
            <a:ext cx="818400" cy="442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verage"/>
              <a:buChar char="+"/>
            </a:pPr>
            <a:r>
              <a:rPr b="1" lang="en" sz="1800">
                <a:latin typeface="Average"/>
                <a:ea typeface="Average"/>
                <a:cs typeface="Average"/>
                <a:sym typeface="Average"/>
              </a:rPr>
              <a:t>R </a:t>
            </a:r>
            <a:endParaRPr b="1"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idx="1" type="body"/>
          </p:nvPr>
        </p:nvSpPr>
        <p:spPr>
          <a:xfrm>
            <a:off x="311700" y="870050"/>
            <a:ext cx="8409600" cy="4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240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Facebook recebe 1 bilhão de usuarios por dia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Em horario de pico 30% de toda banda dos EUA é do Netflix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Existem mais dispositivos conectados que seres humanos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O LHC gera 1 petabyte por segundo,atualmente só é processado 1% dos dados</a:t>
            </a:r>
            <a:endParaRPr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8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Motivações Big Data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6"/>
          <p:cNvSpPr txBox="1"/>
          <p:nvPr>
            <p:ph type="title"/>
          </p:nvPr>
        </p:nvSpPr>
        <p:spPr>
          <a:xfrm>
            <a:off x="367125" y="119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Parquet</a:t>
            </a:r>
            <a:endParaRPr/>
          </a:p>
        </p:txBody>
      </p:sp>
      <p:sp>
        <p:nvSpPr>
          <p:cNvPr id="278" name="Google Shape;278;p46"/>
          <p:cNvSpPr txBox="1"/>
          <p:nvPr>
            <p:ph idx="1" type="body"/>
          </p:nvPr>
        </p:nvSpPr>
        <p:spPr>
          <a:xfrm>
            <a:off x="644850" y="1083125"/>
            <a:ext cx="7854300" cy="38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6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É um formato de arquivo colunar disponível para qualquer projeto do ecossistema Hadoop.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●"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Formato Colunar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●"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Eficiente para I/O e uso de CPU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●"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Interoperabilidade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●"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Formato Binário </a:t>
            </a:r>
            <a:endParaRPr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marR="32652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verage"/>
              <a:buChar char="●"/>
            </a:pPr>
            <a:r>
              <a:rPr lang="en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Open-Source</a:t>
            </a:r>
            <a:endParaRPr/>
          </a:p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9" name="Google Shape;27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8675" y="217025"/>
            <a:ext cx="1638300" cy="4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6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rgbClr val="64FFDA"/>
          </a:solidFill>
          <a:ln cap="flat" cmpd="sng" w="9525">
            <a:solidFill>
              <a:srgbClr val="64FF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47"/>
          <p:cNvSpPr txBox="1"/>
          <p:nvPr>
            <p:ph type="title"/>
          </p:nvPr>
        </p:nvSpPr>
        <p:spPr>
          <a:xfrm>
            <a:off x="393125" y="119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Parquet</a:t>
            </a:r>
            <a:endParaRPr/>
          </a:p>
        </p:txBody>
      </p:sp>
      <p:pic>
        <p:nvPicPr>
          <p:cNvPr id="287" name="Google Shape;28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6025" y="217025"/>
            <a:ext cx="163830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275" y="1171600"/>
            <a:ext cx="8664450" cy="354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47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rgbClr val="64FFDA"/>
          </a:solidFill>
          <a:ln cap="flat" cmpd="sng" w="9525">
            <a:solidFill>
              <a:srgbClr val="64FF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295" name="Google Shape;29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300" y="1058225"/>
            <a:ext cx="7644300" cy="348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8"/>
          <p:cNvSpPr txBox="1"/>
          <p:nvPr>
            <p:ph type="title"/>
          </p:nvPr>
        </p:nvSpPr>
        <p:spPr>
          <a:xfrm>
            <a:off x="393125" y="119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Parquet</a:t>
            </a:r>
            <a:endParaRPr/>
          </a:p>
        </p:txBody>
      </p:sp>
      <p:pic>
        <p:nvPicPr>
          <p:cNvPr id="297" name="Google Shape;297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6025" y="217025"/>
            <a:ext cx="1638300" cy="4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8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rgbClr val="64FFDA"/>
          </a:solidFill>
          <a:ln cap="flat" cmpd="sng" w="9525">
            <a:solidFill>
              <a:srgbClr val="64FF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</a:t>
            </a:r>
            <a:endParaRPr/>
          </a:p>
        </p:txBody>
      </p:sp>
      <p:pic>
        <p:nvPicPr>
          <p:cNvPr id="304" name="Google Shape;30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50" y="1006300"/>
            <a:ext cx="6162500" cy="35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9"/>
          <p:cNvSpPr txBox="1"/>
          <p:nvPr>
            <p:ph type="title"/>
          </p:nvPr>
        </p:nvSpPr>
        <p:spPr>
          <a:xfrm>
            <a:off x="393125" y="119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Apache Parquet</a:t>
            </a:r>
            <a:endParaRPr/>
          </a:p>
        </p:txBody>
      </p:sp>
      <p:pic>
        <p:nvPicPr>
          <p:cNvPr id="306" name="Google Shape;30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6025" y="217025"/>
            <a:ext cx="1638300" cy="419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9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rgbClr val="64FFDA"/>
          </a:solidFill>
          <a:ln cap="flat" cmpd="sng" w="9525">
            <a:solidFill>
              <a:srgbClr val="64FFD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825" y="0"/>
            <a:ext cx="5856345" cy="414604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0"/>
          <p:cNvSpPr txBox="1"/>
          <p:nvPr/>
        </p:nvSpPr>
        <p:spPr>
          <a:xfrm>
            <a:off x="1681012" y="3523875"/>
            <a:ext cx="56457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11700" y="870050"/>
            <a:ext cx="8409600" cy="4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Aumento no Volume de dados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Limitação dos bancos relacionais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32" name="Google Shape;132;p29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Motivações Big Data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idx="1" type="body"/>
          </p:nvPr>
        </p:nvSpPr>
        <p:spPr>
          <a:xfrm>
            <a:off x="311700" y="870050"/>
            <a:ext cx="8409600" cy="4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“Big data é uma nova geração de tecnologias e arquiteturas desenhadas de maneira econômica para extrair valor de grandes volumes de dados, provenientes de um variedade de fontes, permitindo alta velocidade na captura,exploração e análise dos dados.” (IDC,2011)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39" name="Google Shape;139;p30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3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 que é Big Data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53" name="Google Shape;153;p3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143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Modelos de análise de dados estruturados possuem limitações quando precisam tratar grandes volumes de dados</a:t>
            </a:r>
            <a:endParaRPr/>
          </a:p>
        </p:txBody>
      </p:sp>
      <p:sp>
        <p:nvSpPr>
          <p:cNvPr id="154" name="Google Shape;154;p32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Dados Estruturados </a:t>
            </a:r>
            <a:r>
              <a:rPr b="1" lang="en">
                <a:solidFill>
                  <a:schemeClr val="lt1"/>
                </a:solidFill>
              </a:rPr>
              <a:t>vs</a:t>
            </a:r>
            <a:r>
              <a:rPr lang="en">
                <a:solidFill>
                  <a:schemeClr val="lt1"/>
                </a:solidFill>
              </a:rPr>
              <a:t> Dados Não Estruturados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156" name="Google Shape;156;p32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{9974E26C-2CF7-4828-9225-29E3C1CCCC1F}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Estruturados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Não estruturados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Esquema definido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Sem tipo predefinido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Formato bem definido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Não possui estrutura regular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Conhecimento prévio da estrutura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Pouco ou nenhum controle sobre a forma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Simplicidade para relacionar informações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62" name="Google Shape;162;p33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SQL</a:t>
            </a:r>
            <a:r>
              <a:rPr lang="en">
                <a:solidFill>
                  <a:schemeClr val="lt1"/>
                </a:solidFill>
              </a:rPr>
              <a:t> Vs NoSQL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p33"/>
          <p:cNvSpPr txBox="1"/>
          <p:nvPr/>
        </p:nvSpPr>
        <p:spPr>
          <a:xfrm>
            <a:off x="421600" y="93805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●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SQL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○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Pros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■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Bancos de dados relacionais são bons para dados estruturados. Possuem baixo tempo de resposta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○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Contras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■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Pode ser difícil escalar.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■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Esquema fixo pode dificultar a organização dos dados.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verage"/>
              <a:buChar char="○"/>
            </a:pPr>
            <a:r>
              <a:rPr lang="en" sz="1500">
                <a:latin typeface="Average"/>
                <a:ea typeface="Average"/>
                <a:cs typeface="Average"/>
                <a:sym typeface="Average"/>
              </a:rPr>
              <a:t>Exemplos:</a:t>
            </a:r>
            <a:endParaRPr sz="15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65" name="Google Shape;1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7225" y="2993800"/>
            <a:ext cx="2041100" cy="169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/>
        </p:nvSpPr>
        <p:spPr>
          <a:xfrm>
            <a:off x="421600" y="93805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●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NoSQL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○"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NoSQL é um termo genérico que representa os bancos de dados não relacionais (Não somente SQL)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○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Pros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■"/>
            </a:pPr>
            <a:r>
              <a:rPr lang="en" sz="1350">
                <a:solidFill>
                  <a:srgbClr val="253A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Escalabilidade mais fácil</a:t>
            </a:r>
            <a:endParaRPr sz="1350">
              <a:solidFill>
                <a:srgbClr val="253A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43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3A44"/>
              </a:buClr>
              <a:buSzPts val="1350"/>
              <a:buFont typeface="Times New Roman"/>
              <a:buChar char="■"/>
            </a:pPr>
            <a:r>
              <a:rPr lang="en" sz="1350">
                <a:solidFill>
                  <a:srgbClr val="253A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Roda bem em ambientes distribuídos</a:t>
            </a:r>
            <a:endParaRPr sz="1350">
              <a:solidFill>
                <a:srgbClr val="253A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43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53A44"/>
              </a:buClr>
              <a:buSzPts val="1350"/>
              <a:buFont typeface="Times New Roman"/>
              <a:buChar char="■"/>
            </a:pPr>
            <a:r>
              <a:rPr lang="en" sz="1350">
                <a:solidFill>
                  <a:srgbClr val="253A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Permite mudanças frequentes por não ter um esquema fixo</a:t>
            </a:r>
            <a:endParaRPr sz="1350">
              <a:solidFill>
                <a:srgbClr val="253A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○"/>
            </a:pPr>
            <a:r>
              <a:rPr lang="en" sz="1100"/>
              <a:t>Contras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Ferramentas ainda em fase de amadurecimento</a:t>
            </a:r>
            <a:endParaRPr sz="1100"/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verage"/>
              <a:buChar char="○"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Exemplos:</a:t>
            </a:r>
            <a:endParaRPr>
              <a:latin typeface="Average"/>
              <a:ea typeface="Average"/>
              <a:cs typeface="Average"/>
              <a:sym typeface="Average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71" name="Google Shape;1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450" y="2938300"/>
            <a:ext cx="1796550" cy="130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73" name="Google Shape;173;p34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SQL Vs NoSQL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5" name="Google Shape;17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0475" y="3505600"/>
            <a:ext cx="974625" cy="97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5650" y="4158225"/>
            <a:ext cx="1510548" cy="786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estruturados e não estruturados</a:t>
            </a:r>
            <a:endParaRPr/>
          </a:p>
        </p:txBody>
      </p:sp>
      <p:sp>
        <p:nvSpPr>
          <p:cNvPr id="182" name="Google Shape;182;p35"/>
          <p:cNvSpPr/>
          <p:nvPr/>
        </p:nvSpPr>
        <p:spPr>
          <a:xfrm>
            <a:off x="70500" y="295925"/>
            <a:ext cx="241200" cy="261300"/>
          </a:xfrm>
          <a:prstGeom prst="flowChartDelay">
            <a:avLst/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Escalabilidade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35"/>
          <p:cNvSpPr txBox="1"/>
          <p:nvPr/>
        </p:nvSpPr>
        <p:spPr>
          <a:xfrm>
            <a:off x="535200" y="959100"/>
            <a:ext cx="8073600" cy="3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85" name="Google Shape;1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999" y="862875"/>
            <a:ext cx="4382801" cy="40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